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Crimson Pro"/>
      <p:regular r:id="rId17"/>
    </p:embeddedFont>
    <p:embeddedFont>
      <p:font typeface="Crimson Pro"/>
      <p:regular r:id="rId18"/>
    </p:embeddedFont>
    <p:embeddedFont>
      <p:font typeface="Crimson Pro"/>
      <p:regular r:id="rId19"/>
    </p:embeddedFont>
    <p:embeddedFont>
      <p:font typeface="Crimson Pro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png>
</file>

<file path=ppt/media/image-4-3.svg>
</file>

<file path=ppt/media/image-4-4.png>
</file>

<file path=ppt/media/image-4-5.svg>
</file>

<file path=ppt/media/image-4-6.png>
</file>

<file path=ppt/media/image-4-7.sv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7-1.png>
</file>

<file path=ppt/media/image-8-1.png>
</file>

<file path=ppt/media/image-8-2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svg"/><Relationship Id="rId4" Type="http://schemas.openxmlformats.org/officeDocument/2006/relationships/image" Target="../media/image-4-4.png"/><Relationship Id="rId5" Type="http://schemas.openxmlformats.org/officeDocument/2006/relationships/image" Target="../media/image-4-5.svg"/><Relationship Id="rId6" Type="http://schemas.openxmlformats.org/officeDocument/2006/relationships/image" Target="../media/image-4-6.png"/><Relationship Id="rId7" Type="http://schemas.openxmlformats.org/officeDocument/2006/relationships/image" Target="../media/image-4-7.svg"/><Relationship Id="rId8" Type="http://schemas.openxmlformats.org/officeDocument/2006/relationships/slideLayout" Target="../slideLayouts/slideLayout5.xml"/><Relationship Id="rId9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Sales Order Analysis: Data Analytics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Transforming raw transactional data into high-level business intelligence.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88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Results &amp; Recommendations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6545"/>
            <a:ext cx="3664744" cy="2402324"/>
          </a:xfrm>
          <a:prstGeom prst="roundRect">
            <a:avLst>
              <a:gd name="adj" fmla="val 2266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70979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High-Growth Sub-Categories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15728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"Machines" showed 50.19% profit growth. Increase inventory and marketing.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836545"/>
            <a:ext cx="3664863" cy="2402324"/>
          </a:xfrm>
          <a:prstGeom prst="roundRect">
            <a:avLst>
              <a:gd name="adj" fmla="val 22661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30709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Profit Optimization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561398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"Paper" had -3.81% growth. Review supplier costs or pricing strategies.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65683"/>
            <a:ext cx="7556421" cy="1685092"/>
          </a:xfrm>
          <a:prstGeom prst="roundRect">
            <a:avLst>
              <a:gd name="adj" fmla="val 3230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00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Seasonal Strategy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0536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Align marketing campaigns with historical sales peaks for each category.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15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60533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FFFCFA"/>
          </a:solidFill>
          <a:ln w="30480">
            <a:solidFill>
              <a:srgbClr val="D1C8C6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360533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835E54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6178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Optimize Operations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3108246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 Python, SQL, and Power BI for comprehensive analysis.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3955256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FFFCFA"/>
          </a:solidFill>
          <a:ln w="30480">
            <a:solidFill>
              <a:srgbClr val="D1C8C6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3310" y="3955256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835E54"/>
          </a:solidFill>
          <a:ln/>
        </p:spPr>
      </p:sp>
      <p:sp>
        <p:nvSpPr>
          <p:cNvPr id="10" name="Text 7"/>
          <p:cNvSpPr/>
          <p:nvPr/>
        </p:nvSpPr>
        <p:spPr>
          <a:xfrm>
            <a:off x="1142524" y="4212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Identify Trends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142524" y="4702969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Uncover revenue trends, regional performance, and YoY growth.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49979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FFFCFA"/>
          </a:solidFill>
          <a:ln w="30480">
            <a:solidFill>
              <a:srgbClr val="D1C8C6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5549979"/>
            <a:ext cx="121920" cy="1367909"/>
          </a:xfrm>
          <a:prstGeom prst="roundRect">
            <a:avLst>
              <a:gd name="adj" fmla="val 78139"/>
            </a:avLst>
          </a:prstGeom>
          <a:solidFill>
            <a:srgbClr val="835E54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5807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Data-Driven Decisions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142524" y="6297692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strategic decision-making with actionable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907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Dataset Summary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3965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sales dataset (orders.csv) with 9,994 records and 16 attributes.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47423"/>
            <a:ext cx="30315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Order &amp; Geographic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728567"/>
            <a:ext cx="3501509" cy="1168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Order ID, Order Date, Ship Mode, Segment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Country, City, State, Region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4147423"/>
            <a:ext cx="33730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Product &amp; Financial Metrics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4728567"/>
            <a:ext cx="3501509" cy="15309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Category, Sub-Category, Product ID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Cost Price, List Price, Quantity, Discount Percent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0784" y="632103"/>
            <a:ext cx="6673691" cy="700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Calculated Fields &amp; Analysis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270784" y="1664613"/>
            <a:ext cx="3676888" cy="2552938"/>
          </a:xfrm>
          <a:prstGeom prst="roundRect">
            <a:avLst>
              <a:gd name="adj" fmla="val 368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502479" y="1896308"/>
            <a:ext cx="672346" cy="672346"/>
          </a:xfrm>
          <a:prstGeom prst="roundRect">
            <a:avLst>
              <a:gd name="adj" fmla="val 13598780"/>
            </a:avLst>
          </a:prstGeom>
          <a:solidFill>
            <a:srgbClr val="835E54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87383" y="2081093"/>
            <a:ext cx="302538" cy="30253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02479" y="2790111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Sale Price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502479" y="3273147"/>
            <a:ext cx="3213497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Derived from list price and discount.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69128" y="1664613"/>
            <a:ext cx="3676888" cy="2552938"/>
          </a:xfrm>
          <a:prstGeom prst="roundRect">
            <a:avLst>
              <a:gd name="adj" fmla="val 368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10400824" y="1896308"/>
            <a:ext cx="672346" cy="672346"/>
          </a:xfrm>
          <a:prstGeom prst="roundRect">
            <a:avLst>
              <a:gd name="adj" fmla="val 13598780"/>
            </a:avLst>
          </a:prstGeom>
          <a:solidFill>
            <a:srgbClr val="835E54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85728" y="2081093"/>
            <a:ext cx="302538" cy="30253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400824" y="2790111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Profit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0400824" y="3273147"/>
            <a:ext cx="3213497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metric for product performance.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6270784" y="4439007"/>
            <a:ext cx="7575233" cy="2196584"/>
          </a:xfrm>
          <a:prstGeom prst="roundRect">
            <a:avLst>
              <a:gd name="adj" fmla="val 428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502479" y="4670703"/>
            <a:ext cx="672346" cy="672346"/>
          </a:xfrm>
          <a:prstGeom prst="roundRect">
            <a:avLst>
              <a:gd name="adj" fmla="val 13598780"/>
            </a:avLst>
          </a:prstGeom>
          <a:solidFill>
            <a:srgbClr val="835E54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87383" y="4855488"/>
            <a:ext cx="302538" cy="302538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502479" y="5564505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Revenue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6502479" y="6047542"/>
            <a:ext cx="7111841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sales generated.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6270784" y="6884670"/>
            <a:ext cx="7575233" cy="712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These fields enable deep analysis of revenue trends, profitability, and seasonal behavior.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67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Tools &amp; Technologies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2000" y="2999184"/>
            <a:ext cx="1524000" cy="1524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512814" y="2999184"/>
            <a:ext cx="1360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512814" y="3489603"/>
            <a:ext cx="136088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loading, cleaning, EDA (Pandas, NumPy, Matplotlib/Seaborn).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488" y="2999184"/>
            <a:ext cx="1524000" cy="15240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844302" y="2999184"/>
            <a:ext cx="1360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SQL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844302" y="3489603"/>
            <a:ext cx="136088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Business analysis, advanced queries (PostgreSQL / MySQL / SQL Server).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5095" y="2999184"/>
            <a:ext cx="1524000" cy="15240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175909" y="2999184"/>
            <a:ext cx="1360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Power BI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175909" y="3489603"/>
            <a:ext cx="136088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dashboards, KPI reporting.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6702" y="2999184"/>
            <a:ext cx="1524000" cy="15240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2507516" y="2999184"/>
            <a:ext cx="136088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Jupyter Notebook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2507516" y="3843933"/>
            <a:ext cx="136088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Analysis environment for iterative work.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69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Project Workflow: Data Preparation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844641"/>
            <a:ext cx="7556421" cy="33170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75633" y="5207554"/>
            <a:ext cx="1324577" cy="20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Data Ingestion</a:t>
            </a:r>
            <a:endParaRPr lang="en-US" sz="1250" dirty="0"/>
          </a:p>
        </p:txBody>
      </p:sp>
      <p:sp>
        <p:nvSpPr>
          <p:cNvPr id="6" name="Text 2"/>
          <p:cNvSpPr/>
          <p:nvPr/>
        </p:nvSpPr>
        <p:spPr>
          <a:xfrm>
            <a:off x="2075633" y="5470468"/>
            <a:ext cx="1324577" cy="327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 raw sources into pipeline</a:t>
            </a:r>
            <a:endParaRPr lang="en-US" sz="1000" dirty="0"/>
          </a:p>
        </p:txBody>
      </p:sp>
      <p:sp>
        <p:nvSpPr>
          <p:cNvPr id="7" name="Text 3"/>
          <p:cNvSpPr/>
          <p:nvPr/>
        </p:nvSpPr>
        <p:spPr>
          <a:xfrm>
            <a:off x="5794637" y="4951918"/>
            <a:ext cx="1324577" cy="4093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Feature Engineering</a:t>
            </a:r>
            <a:endParaRPr lang="en-US" sz="1250" dirty="0"/>
          </a:p>
        </p:txBody>
      </p:sp>
      <p:sp>
        <p:nvSpPr>
          <p:cNvPr id="8" name="Text 4"/>
          <p:cNvSpPr/>
          <p:nvPr/>
        </p:nvSpPr>
        <p:spPr>
          <a:xfrm>
            <a:off x="5794637" y="5419522"/>
            <a:ext cx="1324577" cy="327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 predictive features for models</a:t>
            </a:r>
            <a:endParaRPr lang="en-US" sz="1000" dirty="0"/>
          </a:p>
        </p:txBody>
      </p:sp>
      <p:sp>
        <p:nvSpPr>
          <p:cNvPr id="9" name="Text 5"/>
          <p:cNvSpPr/>
          <p:nvPr/>
        </p:nvSpPr>
        <p:spPr>
          <a:xfrm>
            <a:off x="3946051" y="3192487"/>
            <a:ext cx="1324577" cy="204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Data Cleaning</a:t>
            </a: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3946051" y="3455401"/>
            <a:ext cx="1324577" cy="327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250"/>
              </a:lnSpc>
              <a:buNone/>
            </a:pPr>
            <a:r>
              <a:rPr lang="en-US" sz="1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Detect and fix errors, missing values</a:t>
            </a:r>
            <a:endParaRPr lang="en-US" sz="1000" dirty="0"/>
          </a:p>
        </p:txBody>
      </p:sp>
      <p:sp>
        <p:nvSpPr>
          <p:cNvPr id="11" name="Text 7"/>
          <p:cNvSpPr/>
          <p:nvPr/>
        </p:nvSpPr>
        <p:spPr>
          <a:xfrm>
            <a:off x="793790" y="641687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raw data underwent a rigorous ETL process using Python for optimal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447" y="700445"/>
            <a:ext cx="6290191" cy="643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SQL-Based Business Analysis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0447" y="1623893"/>
            <a:ext cx="7703106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Cleaned data migrated to SQL to solve critical business problems.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0447" y="2148126"/>
            <a:ext cx="7703106" cy="1205151"/>
          </a:xfrm>
          <a:prstGeom prst="roundRect">
            <a:avLst>
              <a:gd name="adj" fmla="val 7174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9166" y="2376845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Revenue Leaders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949166" y="2810470"/>
            <a:ext cx="724566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10 products by revenue.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0447" y="3540085"/>
            <a:ext cx="7703106" cy="1205151"/>
          </a:xfrm>
          <a:prstGeom prst="roundRect">
            <a:avLst>
              <a:gd name="adj" fmla="val 7174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49166" y="3768804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Regional Performance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949166" y="4202430"/>
            <a:ext cx="724566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Top 5 selling products per region.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0447" y="4932045"/>
            <a:ext cx="7703106" cy="1205151"/>
          </a:xfrm>
          <a:prstGeom prst="roundRect">
            <a:avLst>
              <a:gd name="adj" fmla="val 7174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9166" y="5160764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Time-Series Analysis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949166" y="5594390"/>
            <a:ext cx="724566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MoM growth comparison (2022 vs 2023).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0447" y="6324005"/>
            <a:ext cx="7703106" cy="1205151"/>
          </a:xfrm>
          <a:prstGeom prst="roundRect">
            <a:avLst>
              <a:gd name="adj" fmla="val 7174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49166" y="6552724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Profit Growth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949166" y="6986349"/>
            <a:ext cx="724566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Sub-categories with highest profit growth.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1993" y="597456"/>
            <a:ext cx="6267331" cy="599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Findings: Revenue &amp; Profit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01993" y="1601272"/>
            <a:ext cx="268831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Total Revenue by Category</a:t>
            </a:r>
            <a:endParaRPr lang="en-US" sz="18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1993" y="2162604"/>
            <a:ext cx="6377940" cy="349192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56540" y="1601272"/>
            <a:ext cx="2556034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Top 5 Profitable Products</a:t>
            </a:r>
            <a:endParaRPr lang="en-US" sz="18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40" y="2162604"/>
            <a:ext cx="6377940" cy="34919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66242"/>
            <a:ext cx="73109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Power BI Dashboard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1518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dashboard for stakeholders to explore sales performance.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3790" y="3033236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44253" y="30332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KPI Scorecard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644253" y="3523655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tracking of Total Sales, Profit, Quantity Sold.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3790" y="4340185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44253" y="43401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Category Drill-down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1644253" y="4830604"/>
            <a:ext cx="67059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Compare performance across Furniture, Office Supplies, Technology.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93790" y="6010037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644253" y="60100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Geographic Mapping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644253" y="6500455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 representation of sales density across the US.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2026-02-13T07:07:46Z</dcterms:created>
  <dcterms:modified xsi:type="dcterms:W3CDTF">2026-02-13T07:07:46Z</dcterms:modified>
</cp:coreProperties>
</file>